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61" r:id="rId3"/>
    <p:sldId id="280" r:id="rId4"/>
    <p:sldId id="262" r:id="rId5"/>
    <p:sldId id="275" r:id="rId6"/>
    <p:sldId id="268" r:id="rId7"/>
    <p:sldId id="269" r:id="rId8"/>
    <p:sldId id="270" r:id="rId9"/>
    <p:sldId id="271" r:id="rId10"/>
    <p:sldId id="257" r:id="rId11"/>
    <p:sldId id="267" r:id="rId12"/>
    <p:sldId id="258" r:id="rId13"/>
    <p:sldId id="278" r:id="rId14"/>
    <p:sldId id="259" r:id="rId15"/>
    <p:sldId id="266" r:id="rId16"/>
    <p:sldId id="28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9C2AFB-6D95-4F14-AC21-523C4B9A6E6A}" v="364" dt="2022-05-15T16:41:24.560"/>
    <p1510:client id="{25A11FDC-6DB3-4890-987A-8275F7425E3D}" v="80" dt="2022-05-15T16:11:56.335"/>
    <p1510:client id="{3BCB7ADF-09D2-481E-A644-76132A11DE70}" v="362" dt="2022-05-15T17:56:26.933"/>
    <p1510:client id="{4CB8AFB0-5D3C-4CF5-93D4-81E595D9D0AC}" v="467" dt="2022-05-15T01:35:46.171"/>
    <p1510:client id="{70ECCC0E-6143-4E5D-AD42-6CAD13785710}" v="84" dt="2022-05-15T16:42:04.774"/>
    <p1510:client id="{9478475D-18CC-4F8A-B3C6-6AE18A5FEF11}" v="45" dt="2022-05-15T17:54:42.190"/>
    <p1510:client id="{A9C9C51B-0A5D-4400-B254-4EFCEE316943}" v="7" dt="2022-05-15T16:23:12.708"/>
    <p1510:client id="{AA887D95-5B1A-4AED-A8DB-753589DA0AD8}" v="923" dt="2022-05-15T17:50:15.319"/>
    <p1510:client id="{E9A4FEDE-059B-4E21-90DC-D42818F8857F}" v="567" dt="2022-05-15T17:33:48.8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5-14T21:48:01.28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1508 397 0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5-14T21:48:04.87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1244 926 0 0 0,'0'0'0'0'0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5-14T21:48:49.580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11060 1191 0 0 0,'0'0'0'0'0</inkml:trace>
</inkml:ink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7.png>
</file>

<file path=ppt/media/image18.jpe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24.jpe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615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11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677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62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8342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60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30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64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33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29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672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705720E-C3BF-41D4-B9AB-37B0D88E04A2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22B32448-7C5E-4A1C-BB33-609084DA1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9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18.png"/><Relationship Id="rId4" Type="http://schemas.openxmlformats.org/officeDocument/2006/relationships/customXml" Target="../ink/ink2.xml"/><Relationship Id="rId9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8aJ-JjdZgt8?feature=oembe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56960-32EB-33E2-28FB-C0DFD0B1C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152" y="2078895"/>
            <a:ext cx="9268408" cy="1279947"/>
          </a:xfrm>
        </p:spPr>
        <p:txBody>
          <a:bodyPr>
            <a:normAutofit fontScale="90000"/>
          </a:bodyPr>
          <a:lstStyle/>
          <a:p>
            <a:r>
              <a:rPr lang="en-US"/>
              <a:t>Room Digital Counter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48C1C8-1EDA-72EE-63CA-1893F2A447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3270" y="3918112"/>
            <a:ext cx="9436359" cy="1791055"/>
          </a:xfrm>
        </p:spPr>
        <p:txBody>
          <a:bodyPr>
            <a:normAutofit lnSpcReduction="10000"/>
          </a:bodyPr>
          <a:lstStyle/>
          <a:p>
            <a:pPr algn="l"/>
            <a:r>
              <a:rPr lang="en-US"/>
              <a:t>Team Members: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Seungyeon Lee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Jamy Salas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/>
              <a:t>Minyoung Kim</a:t>
            </a: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39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F3E6E97A-630A-531B-40E7-87972C915F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" t="24281" r="55248"/>
          <a:stretch/>
        </p:blipFill>
        <p:spPr>
          <a:xfrm>
            <a:off x="568861" y="1335124"/>
            <a:ext cx="3644250" cy="1578884"/>
          </a:xfrm>
          <a:prstGeom prst="rect">
            <a:avLst/>
          </a:prstGeom>
        </p:spPr>
      </p:pic>
      <p:pic>
        <p:nvPicPr>
          <p:cNvPr id="5" name="Picture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23EAB8A6-4662-C6F5-1929-103BCA7FBC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616"/>
          <a:stretch/>
        </p:blipFill>
        <p:spPr>
          <a:xfrm>
            <a:off x="7025285" y="3650693"/>
            <a:ext cx="3268846" cy="2523506"/>
          </a:xfrm>
          <a:prstGeom prst="rect">
            <a:avLst/>
          </a:prstGeom>
        </p:spPr>
      </p:pic>
      <p:pic>
        <p:nvPicPr>
          <p:cNvPr id="6" name="Picture 6" descr="Table&#10;&#10;Description automatically generated">
            <a:extLst>
              <a:ext uri="{FF2B5EF4-FFF2-40B4-BE49-F238E27FC236}">
                <a16:creationId xmlns:a16="http://schemas.microsoft.com/office/drawing/2014/main" id="{9EEDAE7E-C024-9595-949C-C1DBBBB314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6867" b="-179"/>
          <a:stretch/>
        </p:blipFill>
        <p:spPr>
          <a:xfrm>
            <a:off x="7025321" y="567768"/>
            <a:ext cx="4089489" cy="2867336"/>
          </a:xfrm>
          <a:prstGeom prst="rect">
            <a:avLst/>
          </a:prstGeom>
        </p:spPr>
      </p:pic>
      <p:pic>
        <p:nvPicPr>
          <p:cNvPr id="2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A23468D-BFB2-BEBB-D3A3-1F9C22A23B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71" t="11368" r="27363" b="21212"/>
          <a:stretch/>
        </p:blipFill>
        <p:spPr>
          <a:xfrm>
            <a:off x="857498" y="2663682"/>
            <a:ext cx="5552234" cy="37523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5C0478-7676-E6A3-7C28-FF898BDF7DE0}"/>
              </a:ext>
            </a:extLst>
          </p:cNvPr>
          <p:cNvSpPr txBox="1"/>
          <p:nvPr/>
        </p:nvSpPr>
        <p:spPr>
          <a:xfrm>
            <a:off x="676893" y="443511"/>
            <a:ext cx="612601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/>
              <a:t>Setting the KEY and LED</a:t>
            </a:r>
          </a:p>
        </p:txBody>
      </p:sp>
    </p:spTree>
    <p:extLst>
      <p:ext uri="{BB962C8B-B14F-4D97-AF65-F5344CB8AC3E}">
        <p14:creationId xmlns:p14="http://schemas.microsoft.com/office/powerpoint/2010/main" val="1555487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27054-A25B-BAEB-1C6D-DB7D05C2C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355600"/>
            <a:ext cx="7309940" cy="1348816"/>
          </a:xfrm>
        </p:spPr>
        <p:txBody>
          <a:bodyPr>
            <a:normAutofit fontScale="90000"/>
          </a:bodyPr>
          <a:lstStyle/>
          <a:p>
            <a:r>
              <a:rPr lang="en-US" sz="4800">
                <a:solidFill>
                  <a:schemeClr val="tx1"/>
                </a:solidFill>
              </a:rPr>
              <a:t>Edge Detection and Flow chart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1F93C5A-E8F5-8D1E-0BA6-7F90E27FD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643" y="1703614"/>
            <a:ext cx="4566086" cy="43923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Falling and rising edges</a:t>
            </a:r>
          </a:p>
          <a:p>
            <a:r>
              <a:rPr lang="en-US">
                <a:solidFill>
                  <a:schemeClr val="tx1"/>
                </a:solidFill>
              </a:rPr>
              <a:t>Connecting the LED which looks number</a:t>
            </a:r>
          </a:p>
          <a:p>
            <a:r>
              <a:rPr lang="en-US">
                <a:solidFill>
                  <a:schemeClr val="tx1"/>
                </a:solidFill>
              </a:rPr>
              <a:t>Pressing the KEY[0],[1],and [2]</a:t>
            </a:r>
          </a:p>
          <a:p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Pressed KEY makes pulse </a:t>
            </a:r>
          </a:p>
          <a:p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If  [KEY0] is pressed, the number of board goes up.</a:t>
            </a:r>
          </a:p>
          <a:p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If  [KEY1] is pressed, the number of board goes down.</a:t>
            </a:r>
            <a:endParaRPr lang="en-US">
              <a:solidFill>
                <a:schemeClr val="tx1"/>
              </a:solidFill>
            </a:endParaRPr>
          </a:p>
          <a:p>
            <a:pPr marL="45720" indent="0">
              <a:buNone/>
            </a:pPr>
            <a:endParaRPr lang="en-US"/>
          </a:p>
        </p:txBody>
      </p:sp>
      <p:pic>
        <p:nvPicPr>
          <p:cNvPr id="6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6894F7C0-931A-3369-8684-1C6322226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519619" y="2384702"/>
            <a:ext cx="4471909" cy="2801519"/>
          </a:xfrm>
          <a:prstGeom prst="rect">
            <a:avLst/>
          </a:prstGeom>
        </p:spPr>
      </p:pic>
      <p:pic>
        <p:nvPicPr>
          <p:cNvPr id="3" name="Picture 4" descr="Diagram&#10;&#10;Description automatically generated">
            <a:extLst>
              <a:ext uri="{FF2B5EF4-FFF2-40B4-BE49-F238E27FC236}">
                <a16:creationId xmlns:a16="http://schemas.microsoft.com/office/drawing/2014/main" id="{7C048F20-4BA4-69DE-9675-D6DD9D34F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737" y="1418751"/>
            <a:ext cx="3529453" cy="4601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62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ED6970E-2A81-34F7-38FE-4CB8BEC64C18}"/>
                  </a:ext>
                </a:extLst>
              </p14:cNvPr>
              <p14:cNvContentPartPr/>
              <p14:nvPr/>
            </p14:nvContentPartPr>
            <p14:xfrm>
              <a:off x="682171" y="-1161142"/>
              <a:ext cx="19050" cy="1905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ED6970E-2A81-34F7-38FE-4CB8BEC64C1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175329" y="-6876142"/>
                <a:ext cx="5715000" cy="1143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252E0A3-56DE-4F74-994B-D55A5D4C73CC}"/>
                  </a:ext>
                </a:extLst>
              </p14:cNvPr>
              <p14:cNvContentPartPr/>
              <p14:nvPr/>
            </p14:nvContentPartPr>
            <p14:xfrm>
              <a:off x="537028" y="-870857"/>
              <a:ext cx="19050" cy="1905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252E0A3-56DE-4F74-994B-D55A5D4C73C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415472" y="-1823357"/>
                <a:ext cx="1905000" cy="190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BEF6D09-D587-42E1-A837-E928E7E72599}"/>
                  </a:ext>
                </a:extLst>
              </p14:cNvPr>
              <p14:cNvContentPartPr/>
              <p14:nvPr/>
            </p14:nvContentPartPr>
            <p14:xfrm>
              <a:off x="5921828" y="-740228"/>
              <a:ext cx="19050" cy="1905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BEF6D09-D587-42E1-A837-E928E7E7259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64328" y="-6455228"/>
                <a:ext cx="5715000" cy="11430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4" descr="A picture containing indoor, tiled&#10;&#10;Description automatically generated">
            <a:extLst>
              <a:ext uri="{FF2B5EF4-FFF2-40B4-BE49-F238E27FC236}">
                <a16:creationId xmlns:a16="http://schemas.microsoft.com/office/drawing/2014/main" id="{EC528AF2-1417-0C90-FC4B-0060C969B96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2285" y="385679"/>
            <a:ext cx="10125526" cy="62435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6D2340-8670-BAE2-A895-ECE3639F898F}"/>
              </a:ext>
            </a:extLst>
          </p:cNvPr>
          <p:cNvSpPr txBox="1"/>
          <p:nvPr/>
        </p:nvSpPr>
        <p:spPr>
          <a:xfrm>
            <a:off x="5734627" y="1307770"/>
            <a:ext cx="2724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>
                <a:solidFill>
                  <a:srgbClr val="0070C0"/>
                </a:solidFill>
              </a:rPr>
              <a:t>0</a:t>
            </a:r>
            <a:endParaRPr lang="en-US">
              <a:solidFill>
                <a:srgbClr val="0070C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71E6F6-E312-8606-2543-70CA8D0BE040}"/>
              </a:ext>
            </a:extLst>
          </p:cNvPr>
          <p:cNvSpPr txBox="1"/>
          <p:nvPr/>
        </p:nvSpPr>
        <p:spPr>
          <a:xfrm>
            <a:off x="6853093" y="2396548"/>
            <a:ext cx="39947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>
                <a:solidFill>
                  <a:srgbClr val="0070C0"/>
                </a:solidFill>
              </a:rPr>
              <a:t>1</a:t>
            </a:r>
            <a:endParaRPr lang="en-US">
              <a:solidFill>
                <a:srgbClr val="0070C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DE2EA2-B3C4-D6AF-28A1-4697C79F9B5D}"/>
              </a:ext>
            </a:extLst>
          </p:cNvPr>
          <p:cNvSpPr txBox="1"/>
          <p:nvPr/>
        </p:nvSpPr>
        <p:spPr>
          <a:xfrm>
            <a:off x="6892059" y="3647786"/>
            <a:ext cx="29556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>
                <a:solidFill>
                  <a:srgbClr val="0070C0"/>
                </a:solidFill>
              </a:rPr>
              <a:t>2</a:t>
            </a:r>
            <a:endParaRPr lang="en-US">
              <a:solidFill>
                <a:srgbClr val="0070C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20D709-2077-C020-CFFF-4ED779B0A346}"/>
              </a:ext>
            </a:extLst>
          </p:cNvPr>
          <p:cNvSpPr txBox="1"/>
          <p:nvPr/>
        </p:nvSpPr>
        <p:spPr>
          <a:xfrm>
            <a:off x="5822660" y="4552661"/>
            <a:ext cx="54956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>
                <a:solidFill>
                  <a:srgbClr val="0070C0"/>
                </a:solidFill>
              </a:rPr>
              <a:t>3</a:t>
            </a:r>
            <a:endParaRPr lang="en-US">
              <a:solidFill>
                <a:srgbClr val="0070C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CAF139-79F3-8E72-48A8-554BAAA6EE16}"/>
              </a:ext>
            </a:extLst>
          </p:cNvPr>
          <p:cNvSpPr txBox="1"/>
          <p:nvPr/>
        </p:nvSpPr>
        <p:spPr>
          <a:xfrm>
            <a:off x="4637809" y="3679537"/>
            <a:ext cx="3302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>
                <a:solidFill>
                  <a:srgbClr val="0070C0"/>
                </a:solidFill>
              </a:rPr>
              <a:t>4</a:t>
            </a:r>
            <a:endParaRPr lang="en-US">
              <a:solidFill>
                <a:srgbClr val="0070C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90DDE7-71E8-7072-2886-B0718A8C6320}"/>
              </a:ext>
            </a:extLst>
          </p:cNvPr>
          <p:cNvSpPr txBox="1"/>
          <p:nvPr/>
        </p:nvSpPr>
        <p:spPr>
          <a:xfrm>
            <a:off x="4688319" y="2292639"/>
            <a:ext cx="3302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>
                <a:solidFill>
                  <a:srgbClr val="0070C0"/>
                </a:solidFill>
              </a:rPr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33E65F8-DCFC-4B51-A369-68B03E1D1496}"/>
              </a:ext>
            </a:extLst>
          </p:cNvPr>
          <p:cNvSpPr txBox="1"/>
          <p:nvPr/>
        </p:nvSpPr>
        <p:spPr>
          <a:xfrm>
            <a:off x="5770706" y="2584161"/>
            <a:ext cx="33020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>
                <a:solidFill>
                  <a:srgbClr val="0070C0"/>
                </a:solidFill>
              </a:rPr>
              <a:t>6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C1257D4-B1B6-6990-DA79-7476181D9C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38126" y="3598076"/>
            <a:ext cx="2799645" cy="27483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355CAE-DFCD-563E-CB20-65D932E99246}"/>
              </a:ext>
            </a:extLst>
          </p:cNvPr>
          <p:cNvSpPr txBox="1"/>
          <p:nvPr/>
        </p:nvSpPr>
        <p:spPr>
          <a:xfrm>
            <a:off x="1054801" y="503918"/>
            <a:ext cx="664886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/>
              <a:t>LED have 7 Segments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21A915-1B89-062B-1BAC-CA50BC8C0556}"/>
              </a:ext>
            </a:extLst>
          </p:cNvPr>
          <p:cNvSpPr txBox="1"/>
          <p:nvPr/>
        </p:nvSpPr>
        <p:spPr>
          <a:xfrm>
            <a:off x="914400" y="6034809"/>
            <a:ext cx="6911109" cy="6186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400"/>
              </a:spcBef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Using 7 segments, we can express the number from 0 to 9.</a:t>
            </a: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12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5" grpId="0"/>
      <p:bldP spid="16" grpId="0"/>
      <p:bldP spid="17" grpId="0"/>
      <p:bldP spid="18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0A1E0E4D-DA34-77A7-3D74-8AA70E5AB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340" y="1766947"/>
            <a:ext cx="2997201" cy="3750414"/>
          </a:xfrm>
          <a:prstGeom prst="rect">
            <a:avLst/>
          </a:prstGeom>
        </p:spPr>
      </p:pic>
      <p:pic>
        <p:nvPicPr>
          <p:cNvPr id="7" name="Picture 7" descr="Box and whisker chart&#10;&#10;Description automatically generated">
            <a:extLst>
              <a:ext uri="{FF2B5EF4-FFF2-40B4-BE49-F238E27FC236}">
                <a16:creationId xmlns:a16="http://schemas.microsoft.com/office/drawing/2014/main" id="{5224DF00-623F-B099-CBB9-9B77CB0221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799" t="8474" r="41270" b="55274"/>
          <a:stretch/>
        </p:blipFill>
        <p:spPr>
          <a:xfrm>
            <a:off x="6190344" y="2230809"/>
            <a:ext cx="2002973" cy="2689709"/>
          </a:xfrm>
          <a:prstGeom prst="rect">
            <a:avLst/>
          </a:prstGeom>
        </p:spPr>
      </p:pic>
      <p:pic>
        <p:nvPicPr>
          <p:cNvPr id="8" name="Picture 8" descr="Box and whisker chart&#10;&#10;Description automatically generated">
            <a:extLst>
              <a:ext uri="{FF2B5EF4-FFF2-40B4-BE49-F238E27FC236}">
                <a16:creationId xmlns:a16="http://schemas.microsoft.com/office/drawing/2014/main" id="{2ACC7E17-E1AE-0E28-CB19-4B7F3A7300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693" t="9322" r="61905" b="55932"/>
          <a:stretch/>
        </p:blipFill>
        <p:spPr>
          <a:xfrm>
            <a:off x="703944" y="2232587"/>
            <a:ext cx="2148117" cy="282356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775D9031-C3F2-30F6-010E-AE5DD52949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4430" y="1768366"/>
            <a:ext cx="2872153" cy="377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245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Box and whisker chart&#10;&#10;Description automatically generated">
            <a:extLst>
              <a:ext uri="{FF2B5EF4-FFF2-40B4-BE49-F238E27FC236}">
                <a16:creationId xmlns:a16="http://schemas.microsoft.com/office/drawing/2014/main" id="{BBCE4D9C-29E2-23E2-4292-414A6725A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772" y="249608"/>
            <a:ext cx="10109199" cy="632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155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AE9AB-43FB-9B10-F20A-4F111E173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6454" y="609600"/>
            <a:ext cx="5442066" cy="1356360"/>
          </a:xfrm>
        </p:spPr>
        <p:txBody>
          <a:bodyPr/>
          <a:lstStyle/>
          <a:p>
            <a:r>
              <a:rPr lang="en-US"/>
              <a:t>The rules of </a:t>
            </a:r>
            <a:br>
              <a:rPr lang="en-US"/>
            </a:br>
            <a:r>
              <a:rPr lang="en-US"/>
              <a:t>Room Digital Counter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E4BDA-5C5E-FC9E-B5D9-5034FE4D32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3364" y="2161309"/>
            <a:ext cx="5459209" cy="4038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Using three keys; [KEY0], [KEY1], [KEY2]</a:t>
            </a:r>
          </a:p>
          <a:p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When someone enter the room, red button (=[KEY0]) is pressed.</a:t>
            </a:r>
          </a:p>
          <a:p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When someone go out from the room, bule  button (=[KEY1]) is pressed.</a:t>
            </a:r>
          </a:p>
          <a:p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At the same time, it can be shown physical number using 7 segments.</a:t>
            </a:r>
          </a:p>
          <a:p>
            <a:r>
              <a:rPr lang="en-US">
                <a:solidFill>
                  <a:schemeClr val="tx1"/>
                </a:solidFill>
                <a:ea typeface="+mn-lt"/>
                <a:cs typeface="+mn-lt"/>
              </a:rPr>
              <a:t>The number of people is counted by pressing the buttons.</a:t>
            </a:r>
          </a:p>
          <a:p>
            <a:endParaRPr lang="en-US">
              <a:ea typeface="+mn-lt"/>
              <a:cs typeface="+mn-lt"/>
            </a:endParaRPr>
          </a:p>
        </p:txBody>
      </p:sp>
      <p:pic>
        <p:nvPicPr>
          <p:cNvPr id="4" name="Picture 4" descr="A picture containing wall, stone, cement&#10;&#10;Description automatically generated">
            <a:extLst>
              <a:ext uri="{FF2B5EF4-FFF2-40B4-BE49-F238E27FC236}">
                <a16:creationId xmlns:a16="http://schemas.microsoft.com/office/drawing/2014/main" id="{73EEE001-0516-D54F-3020-3462C7A68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277" y="540080"/>
            <a:ext cx="4278745" cy="570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058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BADF2-7817-ABB2-ECA5-C76F07E97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426" y="353085"/>
            <a:ext cx="9875520" cy="1356360"/>
          </a:xfrm>
        </p:spPr>
        <p:txBody>
          <a:bodyPr>
            <a:normAutofit/>
          </a:bodyPr>
          <a:lstStyle/>
          <a:p>
            <a:r>
              <a:rPr lang="en-US" sz="5400"/>
              <a:t>Final Scenario Video</a:t>
            </a:r>
          </a:p>
        </p:txBody>
      </p:sp>
      <p:pic>
        <p:nvPicPr>
          <p:cNvPr id="4" name="Online Media 3" title="Spring Hackathon Presentation : Room Digital Counter">
            <a:hlinkClick r:id="" action="ppaction://media"/>
            <a:extLst>
              <a:ext uri="{FF2B5EF4-FFF2-40B4-BE49-F238E27FC236}">
                <a16:creationId xmlns:a16="http://schemas.microsoft.com/office/drawing/2014/main" id="{3A8A7B5C-EAAF-D3E8-8E76-CAF44BCB32C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929494" y="1652955"/>
            <a:ext cx="8042358" cy="460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63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9501D-EC33-670D-56B5-2583AB939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2901" y="2280912"/>
            <a:ext cx="5943602" cy="1017038"/>
          </a:xfrm>
        </p:spPr>
        <p:txBody>
          <a:bodyPr>
            <a:normAutofit/>
          </a:bodyPr>
          <a:lstStyle/>
          <a:p>
            <a:r>
              <a:rPr lang="en-US" sz="4800"/>
              <a:t>EDUCATION FIELD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0B79-3924-9369-1933-11F9D16E19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9217" y="4008213"/>
            <a:ext cx="9144000" cy="1655762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algn="l"/>
            <a:r>
              <a:rPr lang="en-US" sz="3200" b="1">
                <a:solidFill>
                  <a:schemeClr val="tx1"/>
                </a:solidFill>
              </a:rPr>
              <a:t>Problem</a:t>
            </a:r>
            <a:endParaRPr lang="en-US" b="1">
              <a:solidFill>
                <a:schemeClr val="tx1"/>
              </a:solidFill>
            </a:endParaRPr>
          </a:p>
          <a:p>
            <a:pPr algn="l"/>
            <a:r>
              <a:rPr lang="en-US" sz="3200"/>
              <a:t>Avoiding crowded spaces at school since COVID-19 hit</a:t>
            </a:r>
            <a:endParaRPr lang="en-US"/>
          </a:p>
          <a:p>
            <a:pPr algn="l"/>
            <a:r>
              <a:rPr lang="en-US" sz="3200" b="1">
                <a:solidFill>
                  <a:schemeClr val="tx1"/>
                </a:solidFill>
              </a:rPr>
              <a:t>Solution</a:t>
            </a:r>
          </a:p>
          <a:p>
            <a:r>
              <a:rPr lang="en-US" sz="3200"/>
              <a:t>We design a program that will limit the number of people entering a room.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27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2EC6D-A94F-D5F0-544A-D33B022C4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What Software we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A003B-73A2-F920-2D14-732316BC3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b="1">
                <a:solidFill>
                  <a:schemeClr val="tx1"/>
                </a:solidFill>
                <a:effectLst/>
                <a:latin typeface="Arial"/>
                <a:ea typeface="Times New Roman" panose="02020603050405020304" pitchFamily="18" charset="0"/>
                <a:cs typeface="Arial"/>
              </a:rPr>
              <a:t>Quartus ii.</a:t>
            </a:r>
            <a:r>
              <a:rPr lang="en-US" sz="2800" b="1">
                <a:solidFill>
                  <a:schemeClr val="tx1"/>
                </a:solidFill>
                <a:latin typeface="Arial"/>
                <a:ea typeface="Times New Roman" panose="02020603050405020304" pitchFamily="18" charset="0"/>
                <a:cs typeface="Arial"/>
              </a:rPr>
              <a:t> </a:t>
            </a:r>
            <a:endParaRPr lang="en-US" sz="2800" b="1"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en-US" sz="2800" b="1">
                <a:solidFill>
                  <a:schemeClr val="tx1"/>
                </a:solidFill>
                <a:effectLst/>
                <a:latin typeface="Arial"/>
                <a:ea typeface="Times New Roman" panose="02020603050405020304" pitchFamily="18" charset="0"/>
                <a:cs typeface="Arial"/>
              </a:rPr>
              <a:t>"DE1-SoC System Builder"</a:t>
            </a:r>
            <a:endParaRPr lang="en-US" sz="280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en-US" sz="2800" b="1">
                <a:solidFill>
                  <a:schemeClr val="tx1"/>
                </a:solidFill>
                <a:effectLst/>
                <a:latin typeface="Arial"/>
                <a:ea typeface="Times New Roman" panose="02020603050405020304" pitchFamily="18" charset="0"/>
                <a:cs typeface="Arial"/>
              </a:rPr>
              <a:t>USB blaster ii driver.</a:t>
            </a:r>
          </a:p>
          <a:p>
            <a:pPr>
              <a:lnSpc>
                <a:spcPct val="150000"/>
              </a:lnSpc>
            </a:pPr>
            <a:r>
              <a:rPr lang="en-US" sz="2800" b="1">
                <a:solidFill>
                  <a:schemeClr val="tx1"/>
                </a:solidFill>
                <a:effectLst/>
                <a:latin typeface="Arial"/>
                <a:ea typeface="Times New Roman" panose="02020603050405020304" pitchFamily="18" charset="0"/>
                <a:cs typeface="Arial"/>
              </a:rPr>
              <a:t>FPGA Tutorial - setting up SOPC builder</a:t>
            </a:r>
          </a:p>
          <a:p>
            <a:pPr marL="45720" indent="0">
              <a:buNone/>
            </a:pPr>
            <a:endParaRPr lang="en-US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748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47FD865-623C-DA9C-6973-DAE70202EB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3" r="-1403" b="-132"/>
          <a:stretch/>
        </p:blipFill>
        <p:spPr>
          <a:xfrm>
            <a:off x="994946" y="1469856"/>
            <a:ext cx="10493836" cy="4838453"/>
          </a:xfrm>
          <a:prstGeom prst="rect">
            <a:avLst/>
          </a:prstGeom>
        </p:spPr>
      </p:pic>
      <p:pic>
        <p:nvPicPr>
          <p:cNvPr id="4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443C7E6-3123-B724-DF99-F36CDF9B2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85" y="1573476"/>
            <a:ext cx="3008881" cy="4625443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B779A0-3447-621B-735A-3E7F1E266E86}"/>
              </a:ext>
            </a:extLst>
          </p:cNvPr>
          <p:cNvSpPr txBox="1"/>
          <p:nvPr/>
        </p:nvSpPr>
        <p:spPr>
          <a:xfrm>
            <a:off x="587829" y="464457"/>
            <a:ext cx="640080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>
                <a:ea typeface="+mn-lt"/>
                <a:cs typeface="+mn-lt"/>
              </a:rPr>
              <a:t>Verilog program coding</a:t>
            </a:r>
            <a:endParaRPr lang="en-US" sz="4800"/>
          </a:p>
          <a:p>
            <a:pPr algn="l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5F549B-38F0-0763-D36B-32DA98E62FD1}"/>
              </a:ext>
            </a:extLst>
          </p:cNvPr>
          <p:cNvSpPr/>
          <p:nvPr/>
        </p:nvSpPr>
        <p:spPr>
          <a:xfrm>
            <a:off x="4158651" y="5211117"/>
            <a:ext cx="1041149" cy="23388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3310E9-D60D-73C3-4B82-816229647110}"/>
              </a:ext>
            </a:extLst>
          </p:cNvPr>
          <p:cNvSpPr/>
          <p:nvPr/>
        </p:nvSpPr>
        <p:spPr>
          <a:xfrm>
            <a:off x="4633957" y="3377790"/>
            <a:ext cx="1886139" cy="21879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345025-6333-38D1-911D-2494A09F9EEA}"/>
              </a:ext>
            </a:extLst>
          </p:cNvPr>
          <p:cNvSpPr/>
          <p:nvPr/>
        </p:nvSpPr>
        <p:spPr>
          <a:xfrm>
            <a:off x="1231364" y="4381216"/>
            <a:ext cx="1041149" cy="24897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860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1D3E9-5696-4691-811B-CB520DDAD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475" y="458709"/>
            <a:ext cx="9875520" cy="1039489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Program download to FPGA device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E1CA-78A5-7278-B213-7E3EE23A2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6943" y="1592491"/>
            <a:ext cx="4630639" cy="993755"/>
          </a:xfrm>
        </p:spPr>
        <p:txBody>
          <a:bodyPr>
            <a:normAutofit fontScale="62500" lnSpcReduction="20000"/>
          </a:bodyPr>
          <a:lstStyle/>
          <a:p>
            <a:pPr algn="just"/>
            <a:r>
              <a:rPr lang="en-US" sz="2400" b="1">
                <a:effectLst/>
                <a:latin typeface="Arial"/>
                <a:ea typeface="Times New Roman" panose="02020603050405020304" pitchFamily="18" charset="0"/>
                <a:cs typeface="Arial"/>
              </a:rPr>
              <a:t>Quartus ii</a:t>
            </a:r>
            <a:r>
              <a:rPr lang="en-US">
                <a:latin typeface="Arial"/>
                <a:ea typeface="Times New Roman" panose="02020603050405020304" pitchFamily="18" charset="0"/>
                <a:cs typeface="Arial"/>
              </a:rPr>
              <a:t> </a:t>
            </a:r>
            <a:endParaRPr lang="en-US" sz="2400" b="1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just"/>
            <a:endParaRPr lang="en-US" sz="2400" b="1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just"/>
            <a:r>
              <a:rPr lang="en-US" b="0">
                <a:latin typeface="Arial"/>
                <a:ea typeface="Times New Roman" panose="02020603050405020304" pitchFamily="18" charset="0"/>
                <a:cs typeface="Arial"/>
              </a:rPr>
              <a:t>It’s a programmable device design software that enables the analysis and synthesis of HDL designs.  We used it to write our code.</a:t>
            </a:r>
            <a:endParaRPr lang="en-US" sz="2400" b="0">
              <a:effectLst/>
              <a:latin typeface="Arial"/>
              <a:ea typeface="Times New Roman" panose="02020603050405020304" pitchFamily="18" charset="0"/>
              <a:cs typeface="Arial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40ADAB0-8F67-3613-2CFB-03213910A9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04666" y="2661693"/>
            <a:ext cx="4081799" cy="340835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5F3444-2E62-26A4-4050-491EEBAED2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9038" y="1700748"/>
            <a:ext cx="4754880" cy="777240"/>
          </a:xfrm>
        </p:spPr>
        <p:txBody>
          <a:bodyPr>
            <a:normAutofit fontScale="62500" lnSpcReduction="20000"/>
          </a:bodyPr>
          <a:lstStyle/>
          <a:p>
            <a:r>
              <a:rPr lang="en-US" sz="2400" b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"DE1-SoC System Builder"</a:t>
            </a:r>
            <a:endParaRPr lang="en-US"/>
          </a:p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8C28941-6A91-A09A-AFE2-BDA596DB37E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69038" y="2773505"/>
            <a:ext cx="4754562" cy="3274728"/>
          </a:xfrm>
        </p:spPr>
      </p:pic>
    </p:spTree>
    <p:extLst>
      <p:ext uri="{BB962C8B-B14F-4D97-AF65-F5344CB8AC3E}">
        <p14:creationId xmlns:p14="http://schemas.microsoft.com/office/powerpoint/2010/main" val="3112847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D94D6-A084-FFFE-554D-2B5919DAA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39678"/>
            <a:ext cx="9875520" cy="1356360"/>
          </a:xfrm>
        </p:spPr>
        <p:txBody>
          <a:bodyPr/>
          <a:lstStyle/>
          <a:p>
            <a:pPr algn="ctr"/>
            <a:r>
              <a:rPr lang="en-US">
                <a:solidFill>
                  <a:schemeClr val="tx1"/>
                </a:solidFill>
                <a:ea typeface="+mj-lt"/>
                <a:cs typeface="+mj-lt"/>
              </a:rPr>
              <a:t>DE1-SOC FPGA device</a:t>
            </a:r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Content Placeholder 4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5FC02FD2-C25B-1027-CD14-D598D079E4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61" y="2078890"/>
            <a:ext cx="4936328" cy="3943174"/>
          </a:xfrm>
        </p:spPr>
      </p:pic>
      <p:pic>
        <p:nvPicPr>
          <p:cNvPr id="3" name="Picture 3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611F6E9D-5650-DDE3-5AF6-4B90B25E5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634" y="2176964"/>
            <a:ext cx="5628806" cy="38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0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2EC7F-484F-671C-7544-2FCA1A408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376" y="609600"/>
            <a:ext cx="9875520" cy="1356360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chemeClr val="tx1"/>
                </a:solidFill>
                <a:ea typeface="+mj-lt"/>
                <a:cs typeface="+mj-lt"/>
              </a:rPr>
              <a:t>ARM processing chip</a:t>
            </a:r>
            <a:endParaRPr lang="en-US" sz="4800">
              <a:solidFill>
                <a:schemeClr val="tx1"/>
              </a:solidFill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F3EF878-6BE9-D48E-DE24-70C5F74E2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18238" y="975795"/>
            <a:ext cx="3811791" cy="4772779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5671AC-F58B-D36D-7A69-A71A169F47D4}"/>
              </a:ext>
            </a:extLst>
          </p:cNvPr>
          <p:cNvSpPr txBox="1"/>
          <p:nvPr/>
        </p:nvSpPr>
        <p:spPr>
          <a:xfrm>
            <a:off x="1029871" y="1911551"/>
            <a:ext cx="6031355" cy="33167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>
                <a:latin typeface="Times New Roman"/>
                <a:cs typeface="Times New Roman"/>
              </a:rPr>
              <a:t>ARM  is a Reduced Instruction Set Computing (RISC) processor used in personal computers since the 1980s. 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430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90C70-D6A0-3B50-614E-F36963648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455" y="525485"/>
            <a:ext cx="10220234" cy="1589742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600" b="1">
                <a:solidFill>
                  <a:schemeClr val="tx1"/>
                </a:solidFill>
                <a:ea typeface="+mj-lt"/>
                <a:cs typeface="+mj-lt"/>
              </a:rPr>
              <a:t>Field Programmable Gate Arrays</a:t>
            </a:r>
            <a:br>
              <a:rPr lang="en-US" sz="4600" b="1">
                <a:solidFill>
                  <a:schemeClr val="tx1"/>
                </a:solidFill>
                <a:ea typeface="+mj-lt"/>
                <a:cs typeface="+mj-lt"/>
              </a:rPr>
            </a:br>
            <a:r>
              <a:rPr lang="en-US" sz="4600" b="1">
                <a:solidFill>
                  <a:schemeClr val="tx1"/>
                </a:solidFill>
                <a:ea typeface="+mj-lt"/>
                <a:cs typeface="+mj-lt"/>
              </a:rPr>
              <a:t>(FPGAs)</a:t>
            </a:r>
            <a:endParaRPr lang="en-US" sz="4600">
              <a:solidFill>
                <a:schemeClr val="tx1"/>
              </a:solidFill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4E89100-8E4E-6242-4DED-2BA4B6508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0005" y="2183022"/>
            <a:ext cx="5695084" cy="3799897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096283-178C-67C5-F9A8-29A966BE4E60}"/>
              </a:ext>
            </a:extLst>
          </p:cNvPr>
          <p:cNvSpPr txBox="1"/>
          <p:nvPr/>
        </p:nvSpPr>
        <p:spPr>
          <a:xfrm>
            <a:off x="6926613" y="2017651"/>
            <a:ext cx="4610265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endParaRPr lang="en-US" b="1">
              <a:ea typeface="+mn-lt"/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sz="2400">
                <a:ea typeface="+mn-lt"/>
                <a:cs typeface="+mn-lt"/>
              </a:rPr>
              <a:t>It is a direct circuit designed for configuration after manufacturing.</a:t>
            </a:r>
          </a:p>
          <a:p>
            <a:pPr>
              <a:lnSpc>
                <a:spcPct val="150000"/>
              </a:lnSpc>
            </a:pPr>
            <a:endParaRPr lang="en-US" sz="2400">
              <a:ea typeface="+mn-lt"/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sz="2400">
                <a:ea typeface="+mn-lt"/>
                <a:cs typeface="+mn-lt"/>
              </a:rPr>
              <a:t>It is determined using HDL (Hardware Description Language).</a:t>
            </a:r>
            <a:endParaRPr lang="en-US" sz="2400"/>
          </a:p>
          <a:p>
            <a:endParaRPr lang="en-US">
              <a:ea typeface="+mn-lt"/>
              <a:cs typeface="+mn-lt"/>
            </a:endParaRPr>
          </a:p>
          <a:p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03958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AE4F5-CEDC-F3A2-C6D9-AF95DD77F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364" y="413327"/>
            <a:ext cx="8530475" cy="1171633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USB Blaster download</a:t>
            </a:r>
            <a:endParaRPr lang="en-US"/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4B954B8-E945-292A-B71E-D26C5938E8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9636" y="1440620"/>
            <a:ext cx="7130827" cy="2709070"/>
          </a:xfr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759862C3-EF73-B06A-76F4-3AC6175E6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913" y="2629054"/>
            <a:ext cx="4051540" cy="30350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92FAD8-CC0A-3922-8546-59434DB7EC00}"/>
              </a:ext>
            </a:extLst>
          </p:cNvPr>
          <p:cNvSpPr txBox="1"/>
          <p:nvPr/>
        </p:nvSpPr>
        <p:spPr>
          <a:xfrm>
            <a:off x="6332382" y="5787696"/>
            <a:ext cx="441687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USB blaster that downloaded  is found  in the Device manager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2D3227-E838-291B-87AD-001AD01AF565}"/>
              </a:ext>
            </a:extLst>
          </p:cNvPr>
          <p:cNvSpPr txBox="1"/>
          <p:nvPr/>
        </p:nvSpPr>
        <p:spPr>
          <a:xfrm>
            <a:off x="672975" y="4347172"/>
            <a:ext cx="50820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First, download the USB Blaster in the </a:t>
            </a:r>
            <a:r>
              <a:rPr lang="en-US" err="1"/>
              <a:t>terasic</a:t>
            </a:r>
            <a:r>
              <a:rPr lang="en-US"/>
              <a:t> site</a:t>
            </a:r>
          </a:p>
        </p:txBody>
      </p:sp>
    </p:spTree>
    <p:extLst>
      <p:ext uri="{BB962C8B-B14F-4D97-AF65-F5344CB8AC3E}">
        <p14:creationId xmlns:p14="http://schemas.microsoft.com/office/powerpoint/2010/main" val="2451748522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Application>Microsoft Office PowerPoint</Application>
  <PresentationFormat>Widescreen</PresentationFormat>
  <Slides>16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Basis</vt:lpstr>
      <vt:lpstr>Room Digital Counter </vt:lpstr>
      <vt:lpstr>EDUCATION FIELD </vt:lpstr>
      <vt:lpstr>What Software we used:</vt:lpstr>
      <vt:lpstr>PowerPoint Presentation</vt:lpstr>
      <vt:lpstr>Program download to FPGA device</vt:lpstr>
      <vt:lpstr>DE1-SOC FPGA device</vt:lpstr>
      <vt:lpstr>ARM processing chip</vt:lpstr>
      <vt:lpstr>Field Programmable Gate Arrays (FPGAs)</vt:lpstr>
      <vt:lpstr>USB Blaster download</vt:lpstr>
      <vt:lpstr>PowerPoint Presentation</vt:lpstr>
      <vt:lpstr>Edge Detection and Flow chart</vt:lpstr>
      <vt:lpstr>PowerPoint Presentation</vt:lpstr>
      <vt:lpstr>PowerPoint Presentation</vt:lpstr>
      <vt:lpstr>PowerPoint Presentation</vt:lpstr>
      <vt:lpstr>The rules of  Room Digital Counter</vt:lpstr>
      <vt:lpstr>Final Scenario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Room Digital Counter </dc:title>
  <dc:creator>Jamy Salas</dc:creator>
  <cp:revision>4</cp:revision>
  <dcterms:created xsi:type="dcterms:W3CDTF">2022-05-14T20:37:22Z</dcterms:created>
  <dcterms:modified xsi:type="dcterms:W3CDTF">2022-05-15T17:57:53Z</dcterms:modified>
</cp:coreProperties>
</file>

<file path=docProps/thumbnail.jpeg>
</file>